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C977370-CBFB-470D-9456-FE5380C8CBB9}" type="datetimeFigureOut">
              <a:rPr lang="en-IN" smtClean="0"/>
              <a:t>17-06-2022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140916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977370-CBFB-470D-9456-FE5380C8CBB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2249141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977370-CBFB-470D-9456-FE5380C8CBB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256559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977370-CBFB-470D-9456-FE5380C8CBB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A881D-ECBE-4302-829A-F035E9B6AFA7}"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1303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977370-CBFB-470D-9456-FE5380C8CBB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1668982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977370-CBFB-470D-9456-FE5380C8CBB9}" type="datetimeFigureOut">
              <a:rPr lang="en-IN" smtClean="0"/>
              <a:t>17-06-2022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2088522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977370-CBFB-470D-9456-FE5380C8CBB9}" type="datetimeFigureOut">
              <a:rPr lang="en-IN" smtClean="0"/>
              <a:t>17-06-2022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2536453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977370-CBFB-470D-9456-FE5380C8CBB9}"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3245093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977370-CBFB-470D-9456-FE5380C8CBB9}"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624743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977370-CBFB-470D-9456-FE5380C8CBB9}"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3882401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977370-CBFB-470D-9456-FE5380C8CBB9}"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3800860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977370-CBFB-470D-9456-FE5380C8CBB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106320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977370-CBFB-470D-9456-FE5380C8CBB9}" type="datetimeFigureOut">
              <a:rPr lang="en-IN" smtClean="0"/>
              <a:t>17-06-2022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2787617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977370-CBFB-470D-9456-FE5380C8CBB9}" type="datetimeFigureOut">
              <a:rPr lang="en-IN" smtClean="0"/>
              <a:t>17-06-2022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367962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977370-CBFB-470D-9456-FE5380C8CBB9}" type="datetimeFigureOut">
              <a:rPr lang="en-IN" smtClean="0"/>
              <a:t>17-06-2022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199923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977370-CBFB-470D-9456-FE5380C8CBB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1390489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977370-CBFB-470D-9456-FE5380C8CBB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A881D-ECBE-4302-829A-F035E9B6AFA7}" type="slidenum">
              <a:rPr lang="en-IN" smtClean="0"/>
              <a:t>‹#›</a:t>
            </a:fld>
            <a:endParaRPr lang="en-IN"/>
          </a:p>
        </p:txBody>
      </p:sp>
    </p:spTree>
    <p:extLst>
      <p:ext uri="{BB962C8B-B14F-4D97-AF65-F5344CB8AC3E}">
        <p14:creationId xmlns:p14="http://schemas.microsoft.com/office/powerpoint/2010/main" val="279226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C977370-CBFB-470D-9456-FE5380C8CBB9}" type="datetimeFigureOut">
              <a:rPr lang="en-IN" smtClean="0"/>
              <a:t>17-06-2022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FAA881D-ECBE-4302-829A-F035E9B6AFA7}" type="slidenum">
              <a:rPr lang="en-IN" smtClean="0"/>
              <a:t>‹#›</a:t>
            </a:fld>
            <a:endParaRPr lang="en-IN"/>
          </a:p>
        </p:txBody>
      </p:sp>
    </p:spTree>
    <p:extLst>
      <p:ext uri="{BB962C8B-B14F-4D97-AF65-F5344CB8AC3E}">
        <p14:creationId xmlns:p14="http://schemas.microsoft.com/office/powerpoint/2010/main" val="34635820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light-bulb-turned-on-131023/"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womentakingastand.blogspot.com/2011_01_01_archive.html"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en.wikipedia.org/wiki/File:Force_Sensing_Resistor_cropped.jpg" TargetMode="External"/><Relationship Id="rId7" Type="http://schemas.openxmlformats.org/officeDocument/2006/relationships/hyperlink" Target="https://creativecommons.org/licenses/by/3.0/"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hyperlink" Target="https://foto.wuestenigel.com/open-brown-interior-door-with-handle/" TargetMode="External"/><Relationship Id="rId5" Type="http://schemas.openxmlformats.org/officeDocument/2006/relationships/image" Target="../media/image5.jpeg"/><Relationship Id="rId10" Type="http://schemas.openxmlformats.org/officeDocument/2006/relationships/hyperlink" Target="https://creativecommons.org/licenses/by-nc/3.0/" TargetMode="External"/><Relationship Id="rId4" Type="http://schemas.openxmlformats.org/officeDocument/2006/relationships/hyperlink" Target="https://creativecommons.org/licenses/by-sa/3.0/" TargetMode="External"/><Relationship Id="rId9" Type="http://schemas.openxmlformats.org/officeDocument/2006/relationships/hyperlink" Target="https://www.aesdes.org/laser-maze_challenge_smal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room-empty-interior-ground-2133173/"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wilwheaton.net/2015/10/seven-things-i-did-to-reboot-my-life/" TargetMode="Externa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hyperlink" Target="https://www.gueabans.com/2017/11/penjelasan-tentang-arduino-uno-dan.html"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technofaq.org/posts/2018/12/smart-devices-are-capable-enough-to-jeopardize-your-security/" TargetMode="External"/><Relationship Id="rId5" Type="http://schemas.openxmlformats.org/officeDocument/2006/relationships/image" Target="../media/image10.jpeg"/><Relationship Id="rId4" Type="http://schemas.openxmlformats.org/officeDocument/2006/relationships/hyperlink" Target="https://creativecommons.org/licenses/by-nc-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1CDD-6A6A-D620-E531-500104188F68}"/>
              </a:ext>
            </a:extLst>
          </p:cNvPr>
          <p:cNvSpPr>
            <a:spLocks noGrp="1"/>
          </p:cNvSpPr>
          <p:nvPr>
            <p:ph type="ctrTitle"/>
          </p:nvPr>
        </p:nvSpPr>
        <p:spPr/>
        <p:txBody>
          <a:bodyPr/>
          <a:lstStyle/>
          <a:p>
            <a:r>
              <a:rPr lang="en-US" dirty="0"/>
              <a:t>Smart Lights and Fans</a:t>
            </a:r>
            <a:endParaRPr lang="en-IN" dirty="0"/>
          </a:p>
        </p:txBody>
      </p:sp>
      <p:sp>
        <p:nvSpPr>
          <p:cNvPr id="3" name="Subtitle 2">
            <a:extLst>
              <a:ext uri="{FF2B5EF4-FFF2-40B4-BE49-F238E27FC236}">
                <a16:creationId xmlns:a16="http://schemas.microsoft.com/office/drawing/2014/main" id="{07356176-1B48-0E04-855B-B07D83D1F84A}"/>
              </a:ext>
            </a:extLst>
          </p:cNvPr>
          <p:cNvSpPr>
            <a:spLocks noGrp="1"/>
          </p:cNvSpPr>
          <p:nvPr>
            <p:ph type="subTitle" idx="1"/>
          </p:nvPr>
        </p:nvSpPr>
        <p:spPr/>
        <p:txBody>
          <a:bodyPr/>
          <a:lstStyle/>
          <a:p>
            <a:r>
              <a:rPr lang="en-US" dirty="0"/>
              <a:t>By Shaswat Mistry</a:t>
            </a:r>
            <a:endParaRPr lang="en-IN" dirty="0"/>
          </a:p>
        </p:txBody>
      </p:sp>
    </p:spTree>
    <p:extLst>
      <p:ext uri="{BB962C8B-B14F-4D97-AF65-F5344CB8AC3E}">
        <p14:creationId xmlns:p14="http://schemas.microsoft.com/office/powerpoint/2010/main" val="645704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891FFA-AC7F-3BFE-6D37-4CB575F465BE}"/>
              </a:ext>
            </a:extLst>
          </p:cNvPr>
          <p:cNvSpPr txBox="1"/>
          <p:nvPr/>
        </p:nvSpPr>
        <p:spPr>
          <a:xfrm>
            <a:off x="2599764" y="2767280"/>
            <a:ext cx="6992471" cy="1323439"/>
          </a:xfrm>
          <a:prstGeom prst="rect">
            <a:avLst/>
          </a:prstGeom>
          <a:noFill/>
        </p:spPr>
        <p:txBody>
          <a:bodyPr wrap="square" rtlCol="0">
            <a:spAutoFit/>
          </a:bodyPr>
          <a:lstStyle/>
          <a:p>
            <a:r>
              <a:rPr lang="en-US" sz="8000" dirty="0"/>
              <a:t>THANK YOU!!</a:t>
            </a:r>
            <a:endParaRPr lang="en-IN" sz="8000" dirty="0"/>
          </a:p>
        </p:txBody>
      </p:sp>
    </p:spTree>
    <p:extLst>
      <p:ext uri="{BB962C8B-B14F-4D97-AF65-F5344CB8AC3E}">
        <p14:creationId xmlns:p14="http://schemas.microsoft.com/office/powerpoint/2010/main" val="40105126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BE43-D32D-92B9-21AC-BB3CFADB28B8}"/>
              </a:ext>
            </a:extLst>
          </p:cNvPr>
          <p:cNvSpPr>
            <a:spLocks noGrp="1"/>
          </p:cNvSpPr>
          <p:nvPr>
            <p:ph type="title"/>
          </p:nvPr>
        </p:nvSpPr>
        <p:spPr/>
        <p:txBody>
          <a:bodyPr>
            <a:normAutofit fontScale="90000"/>
          </a:bodyPr>
          <a:lstStyle/>
          <a:p>
            <a:r>
              <a:rPr lang="en-US" dirty="0"/>
              <a:t>Why may we need such a system?</a:t>
            </a:r>
            <a:br>
              <a:rPr lang="en-US" dirty="0"/>
            </a:br>
            <a:endParaRPr lang="en-IN" dirty="0"/>
          </a:p>
        </p:txBody>
      </p:sp>
      <p:sp>
        <p:nvSpPr>
          <p:cNvPr id="3" name="Content Placeholder 2">
            <a:extLst>
              <a:ext uri="{FF2B5EF4-FFF2-40B4-BE49-F238E27FC236}">
                <a16:creationId xmlns:a16="http://schemas.microsoft.com/office/drawing/2014/main" id="{60BE2341-CC17-38AC-7B48-C197974DAA1F}"/>
              </a:ext>
            </a:extLst>
          </p:cNvPr>
          <p:cNvSpPr>
            <a:spLocks noGrp="1"/>
          </p:cNvSpPr>
          <p:nvPr>
            <p:ph idx="1"/>
          </p:nvPr>
        </p:nvSpPr>
        <p:spPr/>
        <p:txBody>
          <a:bodyPr/>
          <a:lstStyle/>
          <a:p>
            <a:r>
              <a:rPr lang="en-US" dirty="0"/>
              <a:t>As we may have noticed many times in the past, we forget to switch off the lights and fans whilst exiting a room, and leave them in that state for hours at end at times, which wastes a lot of energy.</a:t>
            </a:r>
          </a:p>
          <a:p>
            <a:r>
              <a:rPr lang="en-US" dirty="0"/>
              <a:t>Since it also is quite a cumbersome task, it doesn’t hurt to automate it with a cheap solution!</a:t>
            </a:r>
          </a:p>
          <a:p>
            <a:endParaRPr lang="en-IN" dirty="0"/>
          </a:p>
        </p:txBody>
      </p:sp>
      <p:pic>
        <p:nvPicPr>
          <p:cNvPr id="5" name="Picture 4">
            <a:extLst>
              <a:ext uri="{FF2B5EF4-FFF2-40B4-BE49-F238E27FC236}">
                <a16:creationId xmlns:a16="http://schemas.microsoft.com/office/drawing/2014/main" id="{1B4ED9BA-83B6-81DD-8AB2-E9386CA6805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94447" y="4124557"/>
            <a:ext cx="4867835" cy="2543444"/>
          </a:xfrm>
          <a:prstGeom prst="rect">
            <a:avLst/>
          </a:prstGeom>
        </p:spPr>
      </p:pic>
      <p:pic>
        <p:nvPicPr>
          <p:cNvPr id="7" name="Picture 6">
            <a:extLst>
              <a:ext uri="{FF2B5EF4-FFF2-40B4-BE49-F238E27FC236}">
                <a16:creationId xmlns:a16="http://schemas.microsoft.com/office/drawing/2014/main" id="{B6E5B663-B513-6BF4-241F-DBD6946BCC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53200" y="4045825"/>
            <a:ext cx="4661647" cy="2622176"/>
          </a:xfrm>
          <a:prstGeom prst="rect">
            <a:avLst/>
          </a:prstGeom>
        </p:spPr>
      </p:pic>
      <p:sp>
        <p:nvSpPr>
          <p:cNvPr id="8" name="TextBox 7">
            <a:extLst>
              <a:ext uri="{FF2B5EF4-FFF2-40B4-BE49-F238E27FC236}">
                <a16:creationId xmlns:a16="http://schemas.microsoft.com/office/drawing/2014/main" id="{D0C1B7E1-5D30-534E-A78C-84355FAD4A74}"/>
              </a:ext>
            </a:extLst>
          </p:cNvPr>
          <p:cNvSpPr txBox="1"/>
          <p:nvPr/>
        </p:nvSpPr>
        <p:spPr>
          <a:xfrm>
            <a:off x="6553200" y="6816155"/>
            <a:ext cx="4661647" cy="230832"/>
          </a:xfrm>
          <a:prstGeom prst="rect">
            <a:avLst/>
          </a:prstGeom>
          <a:noFill/>
        </p:spPr>
        <p:txBody>
          <a:bodyPr wrap="square" rtlCol="0">
            <a:spAutoFit/>
          </a:bodyPr>
          <a:lstStyle/>
          <a:p>
            <a:r>
              <a:rPr lang="en-IN" sz="900">
                <a:hlinkClick r:id="rId5" tooltip="https://womentakingastand.blogspot.com/2011_01_01_archive.html"/>
              </a:rPr>
              <a:t>This Photo</a:t>
            </a:r>
            <a:r>
              <a:rPr lang="en-IN" sz="900"/>
              <a:t> by Unknown Author is licensed under </a:t>
            </a:r>
            <a:r>
              <a:rPr lang="en-IN" sz="900">
                <a:hlinkClick r:id="rId6" tooltip="https://creativecommons.org/licenses/by/3.0/"/>
              </a:rPr>
              <a:t>CC BY</a:t>
            </a:r>
            <a:endParaRPr lang="en-IN" sz="900"/>
          </a:p>
        </p:txBody>
      </p:sp>
    </p:spTree>
    <p:extLst>
      <p:ext uri="{BB962C8B-B14F-4D97-AF65-F5344CB8AC3E}">
        <p14:creationId xmlns:p14="http://schemas.microsoft.com/office/powerpoint/2010/main" val="204008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B954-192E-BFA6-A090-B0B7B49A7827}"/>
              </a:ext>
            </a:extLst>
          </p:cNvPr>
          <p:cNvSpPr>
            <a:spLocks noGrp="1"/>
          </p:cNvSpPr>
          <p:nvPr>
            <p:ph type="title"/>
          </p:nvPr>
        </p:nvSpPr>
        <p:spPr/>
        <p:txBody>
          <a:bodyPr>
            <a:normAutofit fontScale="90000"/>
          </a:bodyPr>
          <a:lstStyle/>
          <a:p>
            <a:r>
              <a:rPr lang="en-US" dirty="0"/>
              <a:t>Now how will we know if a person is in the room?</a:t>
            </a:r>
            <a:endParaRPr lang="en-IN" dirty="0"/>
          </a:p>
        </p:txBody>
      </p:sp>
      <p:sp>
        <p:nvSpPr>
          <p:cNvPr id="3" name="Content Placeholder 2">
            <a:extLst>
              <a:ext uri="{FF2B5EF4-FFF2-40B4-BE49-F238E27FC236}">
                <a16:creationId xmlns:a16="http://schemas.microsoft.com/office/drawing/2014/main" id="{4F0E1445-C3D7-290A-183A-2413F0F8A8B2}"/>
              </a:ext>
            </a:extLst>
          </p:cNvPr>
          <p:cNvSpPr>
            <a:spLocks noGrp="1"/>
          </p:cNvSpPr>
          <p:nvPr>
            <p:ph idx="1"/>
          </p:nvPr>
        </p:nvSpPr>
        <p:spPr>
          <a:xfrm>
            <a:off x="1120000" y="1690688"/>
            <a:ext cx="10233800" cy="4089223"/>
          </a:xfrm>
        </p:spPr>
        <p:txBody>
          <a:bodyPr>
            <a:normAutofit fontScale="92500"/>
          </a:bodyPr>
          <a:lstStyle/>
          <a:p>
            <a:r>
              <a:rPr lang="en-US" dirty="0"/>
              <a:t>The simplest solution, consists of just two force dependent resistors, basically, integral components of a rudimentary pressure plate!</a:t>
            </a:r>
          </a:p>
          <a:p>
            <a:r>
              <a:rPr lang="en-US" dirty="0"/>
              <a:t>The simplest way to put it, is to place them spaced one just on the doorway, and one further inside.</a:t>
            </a:r>
          </a:p>
          <a:p>
            <a:r>
              <a:rPr lang="en-US" dirty="0"/>
              <a:t>Now the reason for not using light tripwires is quite simple, doors are their mortal enemy, for small rooms, where the tripwires may simply get blocked by the door. But in case there is a long enough route, two light tripwires are more accurate at determining entry and exit.</a:t>
            </a:r>
          </a:p>
          <a:p>
            <a:pPr marL="0" indent="0">
              <a:buNone/>
            </a:pPr>
            <a:r>
              <a:rPr lang="en-US" dirty="0"/>
              <a:t> </a:t>
            </a:r>
            <a:endParaRPr lang="en-IN" dirty="0"/>
          </a:p>
        </p:txBody>
      </p:sp>
      <p:pic>
        <p:nvPicPr>
          <p:cNvPr id="5" name="Picture 4">
            <a:extLst>
              <a:ext uri="{FF2B5EF4-FFF2-40B4-BE49-F238E27FC236}">
                <a16:creationId xmlns:a16="http://schemas.microsoft.com/office/drawing/2014/main" id="{0E9D64F3-035F-B2BF-FA22-A5DDE5ECB24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7072" y="5167312"/>
            <a:ext cx="3994024" cy="1690688"/>
          </a:xfrm>
          <a:prstGeom prst="rect">
            <a:avLst/>
          </a:prstGeom>
        </p:spPr>
      </p:pic>
      <p:sp>
        <p:nvSpPr>
          <p:cNvPr id="6" name="TextBox 5">
            <a:extLst>
              <a:ext uri="{FF2B5EF4-FFF2-40B4-BE49-F238E27FC236}">
                <a16:creationId xmlns:a16="http://schemas.microsoft.com/office/drawing/2014/main" id="{1787276C-26C7-7EE8-7B8B-0E5310628465}"/>
              </a:ext>
            </a:extLst>
          </p:cNvPr>
          <p:cNvSpPr txBox="1"/>
          <p:nvPr/>
        </p:nvSpPr>
        <p:spPr>
          <a:xfrm>
            <a:off x="1120000" y="6831276"/>
            <a:ext cx="2856450" cy="369332"/>
          </a:xfrm>
          <a:prstGeom prst="rect">
            <a:avLst/>
          </a:prstGeom>
          <a:noFill/>
        </p:spPr>
        <p:txBody>
          <a:bodyPr wrap="square" rtlCol="0">
            <a:spAutoFit/>
          </a:bodyPr>
          <a:lstStyle/>
          <a:p>
            <a:r>
              <a:rPr lang="en-IN" sz="900">
                <a:hlinkClick r:id="rId3" tooltip="https://en.wikipedia.org/wiki/File:Force_Sensing_Resistor_cropped.jpg"/>
              </a:rPr>
              <a:t>This Photo</a:t>
            </a:r>
            <a:r>
              <a:rPr lang="en-IN" sz="900"/>
              <a:t> by Unknown Author is licensed under </a:t>
            </a:r>
            <a:r>
              <a:rPr lang="en-IN" sz="900">
                <a:hlinkClick r:id="rId4" tooltip="https://creativecommons.org/licenses/by-sa/3.0/"/>
              </a:rPr>
              <a:t>CC BY-SA</a:t>
            </a:r>
            <a:endParaRPr lang="en-IN" sz="900"/>
          </a:p>
        </p:txBody>
      </p:sp>
      <p:pic>
        <p:nvPicPr>
          <p:cNvPr id="11" name="Picture 10">
            <a:extLst>
              <a:ext uri="{FF2B5EF4-FFF2-40B4-BE49-F238E27FC236}">
                <a16:creationId xmlns:a16="http://schemas.microsoft.com/office/drawing/2014/main" id="{55956203-7D5B-8C6C-B3C1-93623CD73CB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16174" y="4926102"/>
            <a:ext cx="3599378" cy="1909320"/>
          </a:xfrm>
          <a:prstGeom prst="rect">
            <a:avLst/>
          </a:prstGeom>
        </p:spPr>
      </p:pic>
      <p:sp>
        <p:nvSpPr>
          <p:cNvPr id="12" name="TextBox 11">
            <a:extLst>
              <a:ext uri="{FF2B5EF4-FFF2-40B4-BE49-F238E27FC236}">
                <a16:creationId xmlns:a16="http://schemas.microsoft.com/office/drawing/2014/main" id="{19C98CB2-0168-830C-39BE-2452705BFF2E}"/>
              </a:ext>
            </a:extLst>
          </p:cNvPr>
          <p:cNvSpPr txBox="1"/>
          <p:nvPr/>
        </p:nvSpPr>
        <p:spPr>
          <a:xfrm>
            <a:off x="4996432" y="7645677"/>
            <a:ext cx="2499423" cy="369332"/>
          </a:xfrm>
          <a:prstGeom prst="rect">
            <a:avLst/>
          </a:prstGeom>
          <a:noFill/>
        </p:spPr>
        <p:txBody>
          <a:bodyPr wrap="square" rtlCol="0">
            <a:spAutoFit/>
          </a:bodyPr>
          <a:lstStyle/>
          <a:p>
            <a:r>
              <a:rPr lang="en-IN" sz="900">
                <a:hlinkClick r:id="rId6" tooltip="https://foto.wuestenigel.com/open-brown-interior-door-with-handle/"/>
              </a:rPr>
              <a:t>This Photo</a:t>
            </a:r>
            <a:r>
              <a:rPr lang="en-IN" sz="900"/>
              <a:t> by Unknown Author is licensed under </a:t>
            </a:r>
            <a:r>
              <a:rPr lang="en-IN" sz="900">
                <a:hlinkClick r:id="rId7" tooltip="https://creativecommons.org/licenses/by/3.0/"/>
              </a:rPr>
              <a:t>CC BY</a:t>
            </a:r>
            <a:endParaRPr lang="en-IN" sz="900"/>
          </a:p>
        </p:txBody>
      </p:sp>
      <p:pic>
        <p:nvPicPr>
          <p:cNvPr id="14" name="Picture 13">
            <a:extLst>
              <a:ext uri="{FF2B5EF4-FFF2-40B4-BE49-F238E27FC236}">
                <a16:creationId xmlns:a16="http://schemas.microsoft.com/office/drawing/2014/main" id="{AB362436-1194-666E-16B8-17BAA3CFD89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508694" y="4923163"/>
            <a:ext cx="3306234" cy="1958826"/>
          </a:xfrm>
          <a:prstGeom prst="rect">
            <a:avLst/>
          </a:prstGeom>
        </p:spPr>
      </p:pic>
      <p:sp>
        <p:nvSpPr>
          <p:cNvPr id="15" name="TextBox 14">
            <a:extLst>
              <a:ext uri="{FF2B5EF4-FFF2-40B4-BE49-F238E27FC236}">
                <a16:creationId xmlns:a16="http://schemas.microsoft.com/office/drawing/2014/main" id="{90A5EFC5-EBBD-43D2-E97C-8CECA55CAB6E}"/>
              </a:ext>
            </a:extLst>
          </p:cNvPr>
          <p:cNvSpPr txBox="1"/>
          <p:nvPr/>
        </p:nvSpPr>
        <p:spPr>
          <a:xfrm>
            <a:off x="8508694" y="7058737"/>
            <a:ext cx="1555044" cy="507831"/>
          </a:xfrm>
          <a:prstGeom prst="rect">
            <a:avLst/>
          </a:prstGeom>
          <a:noFill/>
        </p:spPr>
        <p:txBody>
          <a:bodyPr wrap="square" rtlCol="0">
            <a:spAutoFit/>
          </a:bodyPr>
          <a:lstStyle/>
          <a:p>
            <a:r>
              <a:rPr lang="en-IN" sz="900">
                <a:hlinkClick r:id="rId9" tooltip="https://www.aesdes.org/laser-maze_challenge_small/"/>
              </a:rPr>
              <a:t>This Photo</a:t>
            </a:r>
            <a:r>
              <a:rPr lang="en-IN" sz="900"/>
              <a:t> by Unknown Author is licensed under </a:t>
            </a:r>
            <a:r>
              <a:rPr lang="en-IN" sz="900">
                <a:hlinkClick r:id="rId10" tooltip="https://creativecommons.org/licenses/by-nc/3.0/"/>
              </a:rPr>
              <a:t>CC BY-NC</a:t>
            </a:r>
            <a:endParaRPr lang="en-IN" sz="900"/>
          </a:p>
        </p:txBody>
      </p:sp>
    </p:spTree>
    <p:extLst>
      <p:ext uri="{BB962C8B-B14F-4D97-AF65-F5344CB8AC3E}">
        <p14:creationId xmlns:p14="http://schemas.microsoft.com/office/powerpoint/2010/main" val="695092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B16C-5155-2360-DEEB-8239393DA963}"/>
              </a:ext>
            </a:extLst>
          </p:cNvPr>
          <p:cNvSpPr>
            <a:spLocks noGrp="1"/>
          </p:cNvSpPr>
          <p:nvPr>
            <p:ph type="title"/>
          </p:nvPr>
        </p:nvSpPr>
        <p:spPr/>
        <p:txBody>
          <a:bodyPr>
            <a:normAutofit fontScale="90000"/>
          </a:bodyPr>
          <a:lstStyle/>
          <a:p>
            <a:r>
              <a:rPr lang="en-US" dirty="0"/>
              <a:t>What do we do with the number of people in the room?</a:t>
            </a:r>
            <a:endParaRPr lang="en-IN" dirty="0"/>
          </a:p>
        </p:txBody>
      </p:sp>
      <p:sp>
        <p:nvSpPr>
          <p:cNvPr id="3" name="Content Placeholder 2">
            <a:extLst>
              <a:ext uri="{FF2B5EF4-FFF2-40B4-BE49-F238E27FC236}">
                <a16:creationId xmlns:a16="http://schemas.microsoft.com/office/drawing/2014/main" id="{CC98F787-5156-8C62-8ACB-0C3077A08699}"/>
              </a:ext>
            </a:extLst>
          </p:cNvPr>
          <p:cNvSpPr>
            <a:spLocks noGrp="1"/>
          </p:cNvSpPr>
          <p:nvPr>
            <p:ph idx="1"/>
          </p:nvPr>
        </p:nvSpPr>
        <p:spPr/>
        <p:txBody>
          <a:bodyPr/>
          <a:lstStyle/>
          <a:p>
            <a:r>
              <a:rPr lang="en-US" dirty="0"/>
              <a:t>Now, the objective, is to, in some time, switch off the fan and lights, if they are on to begin with, in case the count of people in the room is zero!</a:t>
            </a:r>
          </a:p>
          <a:p>
            <a:r>
              <a:rPr lang="en-US" dirty="0"/>
              <a:t>We also need to provide a button (inside the room) to set the counter of people to 1, in case there is an issue with counting, and it registers zero people when there is more than zero people in the room.</a:t>
            </a:r>
            <a:endParaRPr lang="en-IN" dirty="0"/>
          </a:p>
        </p:txBody>
      </p:sp>
      <p:pic>
        <p:nvPicPr>
          <p:cNvPr id="5" name="Picture 4">
            <a:extLst>
              <a:ext uri="{FF2B5EF4-FFF2-40B4-BE49-F238E27FC236}">
                <a16:creationId xmlns:a16="http://schemas.microsoft.com/office/drawing/2014/main" id="{1A496331-3186-1C34-6DF4-6F1E8C02A2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38578" y="4414567"/>
            <a:ext cx="4086578" cy="2443433"/>
          </a:xfrm>
          <a:prstGeom prst="rect">
            <a:avLst/>
          </a:prstGeom>
        </p:spPr>
      </p:pic>
      <p:pic>
        <p:nvPicPr>
          <p:cNvPr id="7" name="Picture 6">
            <a:extLst>
              <a:ext uri="{FF2B5EF4-FFF2-40B4-BE49-F238E27FC236}">
                <a16:creationId xmlns:a16="http://schemas.microsoft.com/office/drawing/2014/main" id="{94C4467B-6B2E-1D5D-48FE-5E720222A6B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61978" y="4402468"/>
            <a:ext cx="4174328" cy="2455532"/>
          </a:xfrm>
          <a:prstGeom prst="rect">
            <a:avLst/>
          </a:prstGeom>
        </p:spPr>
      </p:pic>
      <p:sp>
        <p:nvSpPr>
          <p:cNvPr id="8" name="TextBox 7">
            <a:extLst>
              <a:ext uri="{FF2B5EF4-FFF2-40B4-BE49-F238E27FC236}">
                <a16:creationId xmlns:a16="http://schemas.microsoft.com/office/drawing/2014/main" id="{26FA0109-0CCD-EA63-5824-4742F2E46B50}"/>
              </a:ext>
            </a:extLst>
          </p:cNvPr>
          <p:cNvSpPr txBox="1"/>
          <p:nvPr/>
        </p:nvSpPr>
        <p:spPr>
          <a:xfrm>
            <a:off x="6161978" y="7173816"/>
            <a:ext cx="4174328" cy="230832"/>
          </a:xfrm>
          <a:prstGeom prst="rect">
            <a:avLst/>
          </a:prstGeom>
          <a:noFill/>
        </p:spPr>
        <p:txBody>
          <a:bodyPr wrap="square" rtlCol="0">
            <a:spAutoFit/>
          </a:bodyPr>
          <a:lstStyle/>
          <a:p>
            <a:r>
              <a:rPr lang="en-IN" sz="900">
                <a:hlinkClick r:id="rId5" tooltip="http://wilwheaton.net/2015/10/seven-things-i-did-to-reboot-my-life/"/>
              </a:rPr>
              <a:t>This Photo</a:t>
            </a:r>
            <a:r>
              <a:rPr lang="en-IN" sz="900"/>
              <a:t> by Unknown Author is licensed under </a:t>
            </a:r>
            <a:r>
              <a:rPr lang="en-IN" sz="900">
                <a:hlinkClick r:id="rId6" tooltip="https://creativecommons.org/licenses/by-nc-sa/3.0/"/>
              </a:rPr>
              <a:t>CC BY-SA-NC</a:t>
            </a:r>
            <a:endParaRPr lang="en-IN" sz="900"/>
          </a:p>
        </p:txBody>
      </p:sp>
    </p:spTree>
    <p:extLst>
      <p:ext uri="{BB962C8B-B14F-4D97-AF65-F5344CB8AC3E}">
        <p14:creationId xmlns:p14="http://schemas.microsoft.com/office/powerpoint/2010/main" val="1067911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5736-BEB3-FA09-7102-092B5E17DE6E}"/>
              </a:ext>
            </a:extLst>
          </p:cNvPr>
          <p:cNvSpPr>
            <a:spLocks noGrp="1"/>
          </p:cNvSpPr>
          <p:nvPr>
            <p:ph type="title"/>
          </p:nvPr>
        </p:nvSpPr>
        <p:spPr>
          <a:xfrm>
            <a:off x="838200" y="215154"/>
            <a:ext cx="10515600" cy="1317812"/>
          </a:xfrm>
        </p:spPr>
        <p:txBody>
          <a:bodyPr>
            <a:normAutofit fontScale="90000"/>
          </a:bodyPr>
          <a:lstStyle/>
          <a:p>
            <a:r>
              <a:rPr lang="en-US" dirty="0"/>
              <a:t>So what are the components we need?</a:t>
            </a:r>
            <a:endParaRPr lang="en-IN" dirty="0"/>
          </a:p>
        </p:txBody>
      </p:sp>
      <p:sp>
        <p:nvSpPr>
          <p:cNvPr id="3" name="Content Placeholder 2">
            <a:extLst>
              <a:ext uri="{FF2B5EF4-FFF2-40B4-BE49-F238E27FC236}">
                <a16:creationId xmlns:a16="http://schemas.microsoft.com/office/drawing/2014/main" id="{7BD6566D-A6B2-96D3-7230-E5A383DD97A8}"/>
              </a:ext>
            </a:extLst>
          </p:cNvPr>
          <p:cNvSpPr>
            <a:spLocks noGrp="1"/>
          </p:cNvSpPr>
          <p:nvPr>
            <p:ph idx="1"/>
          </p:nvPr>
        </p:nvSpPr>
        <p:spPr>
          <a:xfrm>
            <a:off x="1120000" y="1461247"/>
            <a:ext cx="10233800" cy="4715716"/>
          </a:xfrm>
        </p:spPr>
        <p:txBody>
          <a:bodyPr/>
          <a:lstStyle/>
          <a:p>
            <a:r>
              <a:rPr lang="en-US" dirty="0"/>
              <a:t>An Arduino to control the switches and process the information provided by sensors.</a:t>
            </a:r>
          </a:p>
          <a:p>
            <a:r>
              <a:rPr lang="en-IN" dirty="0"/>
              <a:t>Switches which can be controlled by the Arduino employed.</a:t>
            </a:r>
          </a:p>
          <a:p>
            <a:r>
              <a:rPr lang="en-IN" dirty="0"/>
              <a:t>The pressure plates (made with force dependent resistors) or LASER tripwires.</a:t>
            </a:r>
          </a:p>
          <a:p>
            <a:r>
              <a:rPr lang="en-IN" dirty="0"/>
              <a:t>And why not add mobile control of these switches at the same time, to remotely be able to control the lights and add other features??!</a:t>
            </a:r>
          </a:p>
          <a:p>
            <a:pPr marL="0" indent="0">
              <a:buNone/>
            </a:pPr>
            <a:r>
              <a:rPr lang="en-IN" dirty="0"/>
              <a:t> </a:t>
            </a:r>
          </a:p>
        </p:txBody>
      </p:sp>
      <p:pic>
        <p:nvPicPr>
          <p:cNvPr id="5" name="Picture 4">
            <a:extLst>
              <a:ext uri="{FF2B5EF4-FFF2-40B4-BE49-F238E27FC236}">
                <a16:creationId xmlns:a16="http://schemas.microsoft.com/office/drawing/2014/main" id="{0E3B6F30-646A-EA8D-7874-B608088BFEA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0000" y="4893889"/>
            <a:ext cx="2958942" cy="1964111"/>
          </a:xfrm>
          <a:prstGeom prst="rect">
            <a:avLst/>
          </a:prstGeom>
        </p:spPr>
      </p:pic>
      <p:sp>
        <p:nvSpPr>
          <p:cNvPr id="6" name="TextBox 5">
            <a:extLst>
              <a:ext uri="{FF2B5EF4-FFF2-40B4-BE49-F238E27FC236}">
                <a16:creationId xmlns:a16="http://schemas.microsoft.com/office/drawing/2014/main" id="{27EE2C84-3874-3585-E7F1-BA73F8BA73FD}"/>
              </a:ext>
            </a:extLst>
          </p:cNvPr>
          <p:cNvSpPr txBox="1"/>
          <p:nvPr/>
        </p:nvSpPr>
        <p:spPr>
          <a:xfrm>
            <a:off x="1120000" y="7043113"/>
            <a:ext cx="2958942" cy="369332"/>
          </a:xfrm>
          <a:prstGeom prst="rect">
            <a:avLst/>
          </a:prstGeom>
          <a:noFill/>
        </p:spPr>
        <p:txBody>
          <a:bodyPr wrap="square" rtlCol="0">
            <a:spAutoFit/>
          </a:bodyPr>
          <a:lstStyle/>
          <a:p>
            <a:r>
              <a:rPr lang="en-IN" sz="900">
                <a:hlinkClick r:id="rId3" tooltip="https://www.gueabans.com/2017/11/penjelasan-tentang-arduino-uno-dan.html"/>
              </a:rPr>
              <a:t>This Photo</a:t>
            </a:r>
            <a:r>
              <a:rPr lang="en-IN" sz="900"/>
              <a:t> by Unknown Author is licensed under </a:t>
            </a:r>
            <a:r>
              <a:rPr lang="en-IN" sz="900">
                <a:hlinkClick r:id="rId4" tooltip="https://creativecommons.org/licenses/by-nc-sa/3.0/"/>
              </a:rPr>
              <a:t>CC BY-SA-NC</a:t>
            </a:r>
            <a:endParaRPr lang="en-IN" sz="900"/>
          </a:p>
        </p:txBody>
      </p:sp>
      <p:pic>
        <p:nvPicPr>
          <p:cNvPr id="8" name="Picture 7">
            <a:extLst>
              <a:ext uri="{FF2B5EF4-FFF2-40B4-BE49-F238E27FC236}">
                <a16:creationId xmlns:a16="http://schemas.microsoft.com/office/drawing/2014/main" id="{6FAAD283-8F47-ACAA-5B84-01CB244B6E9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90813" y="4893889"/>
            <a:ext cx="3302374" cy="1917507"/>
          </a:xfrm>
          <a:prstGeom prst="rect">
            <a:avLst/>
          </a:prstGeom>
        </p:spPr>
      </p:pic>
      <p:sp>
        <p:nvSpPr>
          <p:cNvPr id="9" name="TextBox 8">
            <a:extLst>
              <a:ext uri="{FF2B5EF4-FFF2-40B4-BE49-F238E27FC236}">
                <a16:creationId xmlns:a16="http://schemas.microsoft.com/office/drawing/2014/main" id="{929482FB-3611-324B-FEFA-170B8311C045}"/>
              </a:ext>
            </a:extLst>
          </p:cNvPr>
          <p:cNvSpPr txBox="1"/>
          <p:nvPr/>
        </p:nvSpPr>
        <p:spPr>
          <a:xfrm>
            <a:off x="7390813" y="6996509"/>
            <a:ext cx="3302374" cy="230832"/>
          </a:xfrm>
          <a:prstGeom prst="rect">
            <a:avLst/>
          </a:prstGeom>
          <a:noFill/>
        </p:spPr>
        <p:txBody>
          <a:bodyPr wrap="square" rtlCol="0">
            <a:spAutoFit/>
          </a:bodyPr>
          <a:lstStyle/>
          <a:p>
            <a:r>
              <a:rPr lang="en-IN" sz="900">
                <a:hlinkClick r:id="rId6" tooltip="https://technofaq.org/posts/2018/12/smart-devices-are-capable-enough-to-jeopardize-your-security/"/>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3568804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FE374-71E2-D73D-D507-944394C5490E}"/>
              </a:ext>
            </a:extLst>
          </p:cNvPr>
          <p:cNvSpPr>
            <a:spLocks noGrp="1"/>
          </p:cNvSpPr>
          <p:nvPr>
            <p:ph type="title"/>
          </p:nvPr>
        </p:nvSpPr>
        <p:spPr/>
        <p:txBody>
          <a:bodyPr/>
          <a:lstStyle/>
          <a:p>
            <a:r>
              <a:rPr lang="en-US" dirty="0"/>
              <a:t>Flow of logic:</a:t>
            </a:r>
            <a:endParaRPr lang="en-IN" dirty="0"/>
          </a:p>
        </p:txBody>
      </p:sp>
      <p:sp>
        <p:nvSpPr>
          <p:cNvPr id="3" name="Content Placeholder 2">
            <a:extLst>
              <a:ext uri="{FF2B5EF4-FFF2-40B4-BE49-F238E27FC236}">
                <a16:creationId xmlns:a16="http://schemas.microsoft.com/office/drawing/2014/main" id="{C2F210D8-75F7-FC5B-4316-8059EBA67710}"/>
              </a:ext>
            </a:extLst>
          </p:cNvPr>
          <p:cNvSpPr>
            <a:spLocks noGrp="1"/>
          </p:cNvSpPr>
          <p:nvPr>
            <p:ph idx="1"/>
          </p:nvPr>
        </p:nvSpPr>
        <p:spPr/>
        <p:txBody>
          <a:bodyPr/>
          <a:lstStyle/>
          <a:p>
            <a:endParaRPr lang="en-IN" dirty="0"/>
          </a:p>
        </p:txBody>
      </p:sp>
      <p:sp>
        <p:nvSpPr>
          <p:cNvPr id="4" name="Parallelogram 3">
            <a:extLst>
              <a:ext uri="{FF2B5EF4-FFF2-40B4-BE49-F238E27FC236}">
                <a16:creationId xmlns:a16="http://schemas.microsoft.com/office/drawing/2014/main" id="{C66FD9B8-EE5E-8A07-6CB3-A22061CB8E83}"/>
              </a:ext>
            </a:extLst>
          </p:cNvPr>
          <p:cNvSpPr/>
          <p:nvPr/>
        </p:nvSpPr>
        <p:spPr>
          <a:xfrm>
            <a:off x="4959429" y="1240721"/>
            <a:ext cx="2554941" cy="107695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 number of people in the room, and state of each switch</a:t>
            </a:r>
            <a:endParaRPr lang="en-IN" dirty="0"/>
          </a:p>
        </p:txBody>
      </p:sp>
      <p:sp>
        <p:nvSpPr>
          <p:cNvPr id="5" name="Parallelogram 4">
            <a:extLst>
              <a:ext uri="{FF2B5EF4-FFF2-40B4-BE49-F238E27FC236}">
                <a16:creationId xmlns:a16="http://schemas.microsoft.com/office/drawing/2014/main" id="{AE98A8E5-9997-002E-40F3-A271B37B0748}"/>
              </a:ext>
            </a:extLst>
          </p:cNvPr>
          <p:cNvSpPr/>
          <p:nvPr/>
        </p:nvSpPr>
        <p:spPr>
          <a:xfrm>
            <a:off x="2528046" y="2544426"/>
            <a:ext cx="2420471" cy="82046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 a timer with say, 5 minutes time</a:t>
            </a:r>
            <a:endParaRPr lang="en-IN" dirty="0"/>
          </a:p>
        </p:txBody>
      </p:sp>
      <p:sp>
        <p:nvSpPr>
          <p:cNvPr id="6" name="Parallelogram 5">
            <a:extLst>
              <a:ext uri="{FF2B5EF4-FFF2-40B4-BE49-F238E27FC236}">
                <a16:creationId xmlns:a16="http://schemas.microsoft.com/office/drawing/2014/main" id="{62F533D9-6BE5-1EDC-C3A7-41BB5E005CD0}"/>
              </a:ext>
            </a:extLst>
          </p:cNvPr>
          <p:cNvSpPr/>
          <p:nvPr/>
        </p:nvSpPr>
        <p:spPr>
          <a:xfrm>
            <a:off x="7700682" y="2544426"/>
            <a:ext cx="2420471" cy="82046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Keep Checking</a:t>
            </a:r>
            <a:endParaRPr lang="en-IN" dirty="0"/>
          </a:p>
        </p:txBody>
      </p:sp>
      <p:sp>
        <p:nvSpPr>
          <p:cNvPr id="8" name="Oval 7">
            <a:extLst>
              <a:ext uri="{FF2B5EF4-FFF2-40B4-BE49-F238E27FC236}">
                <a16:creationId xmlns:a16="http://schemas.microsoft.com/office/drawing/2014/main" id="{2EEBF516-829F-30C9-E9AD-7F597DD7A15B}"/>
              </a:ext>
            </a:extLst>
          </p:cNvPr>
          <p:cNvSpPr/>
          <p:nvPr/>
        </p:nvSpPr>
        <p:spPr>
          <a:xfrm>
            <a:off x="3227294" y="1425388"/>
            <a:ext cx="1156447" cy="984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count=0</a:t>
            </a:r>
            <a:endParaRPr lang="en-IN" dirty="0"/>
          </a:p>
        </p:txBody>
      </p:sp>
      <p:sp>
        <p:nvSpPr>
          <p:cNvPr id="9" name="Oval 8">
            <a:extLst>
              <a:ext uri="{FF2B5EF4-FFF2-40B4-BE49-F238E27FC236}">
                <a16:creationId xmlns:a16="http://schemas.microsoft.com/office/drawing/2014/main" id="{2B6D3287-C5DD-0BC2-C9BB-30F77AB76FB9}"/>
              </a:ext>
            </a:extLst>
          </p:cNvPr>
          <p:cNvSpPr/>
          <p:nvPr/>
        </p:nvSpPr>
        <p:spPr>
          <a:xfrm>
            <a:off x="8540829" y="1240722"/>
            <a:ext cx="1156447" cy="10769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count is not 0</a:t>
            </a:r>
            <a:endParaRPr lang="en-IN" dirty="0"/>
          </a:p>
        </p:txBody>
      </p:sp>
      <p:sp>
        <p:nvSpPr>
          <p:cNvPr id="10" name="Oval 9">
            <a:extLst>
              <a:ext uri="{FF2B5EF4-FFF2-40B4-BE49-F238E27FC236}">
                <a16:creationId xmlns:a16="http://schemas.microsoft.com/office/drawing/2014/main" id="{32718096-C5E9-A76B-4C43-1FFB41195A52}"/>
              </a:ext>
            </a:extLst>
          </p:cNvPr>
          <p:cNvSpPr/>
          <p:nvPr/>
        </p:nvSpPr>
        <p:spPr>
          <a:xfrm>
            <a:off x="2664758" y="3506086"/>
            <a:ext cx="2003614" cy="984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count is still =0</a:t>
            </a:r>
            <a:endParaRPr lang="en-IN" dirty="0"/>
          </a:p>
        </p:txBody>
      </p:sp>
      <p:sp>
        <p:nvSpPr>
          <p:cNvPr id="12" name="Parallelogram 11">
            <a:extLst>
              <a:ext uri="{FF2B5EF4-FFF2-40B4-BE49-F238E27FC236}">
                <a16:creationId xmlns:a16="http://schemas.microsoft.com/office/drawing/2014/main" id="{F162722B-E56A-0B69-1D38-14189338074A}"/>
              </a:ext>
            </a:extLst>
          </p:cNvPr>
          <p:cNvSpPr/>
          <p:nvPr/>
        </p:nvSpPr>
        <p:spPr>
          <a:xfrm>
            <a:off x="2384611" y="4612149"/>
            <a:ext cx="2420471" cy="82046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 every on switch to off </a:t>
            </a:r>
            <a:endParaRPr lang="en-IN" dirty="0"/>
          </a:p>
        </p:txBody>
      </p:sp>
      <p:cxnSp>
        <p:nvCxnSpPr>
          <p:cNvPr id="17" name="Straight Arrow Connector 16">
            <a:extLst>
              <a:ext uri="{FF2B5EF4-FFF2-40B4-BE49-F238E27FC236}">
                <a16:creationId xmlns:a16="http://schemas.microsoft.com/office/drawing/2014/main" id="{525D009A-9EE0-D96C-F7A5-85453BB135D7}"/>
              </a:ext>
            </a:extLst>
          </p:cNvPr>
          <p:cNvCxnSpPr/>
          <p:nvPr/>
        </p:nvCxnSpPr>
        <p:spPr>
          <a:xfrm flipH="1">
            <a:off x="4383741" y="1595718"/>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CAA030-B31A-B817-172D-FB8B501BD7B7}"/>
              </a:ext>
            </a:extLst>
          </p:cNvPr>
          <p:cNvCxnSpPr/>
          <p:nvPr/>
        </p:nvCxnSpPr>
        <p:spPr>
          <a:xfrm>
            <a:off x="7514370" y="1595718"/>
            <a:ext cx="1026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BDC7844-3E82-BA01-2BF2-833B8D5DCFE1}"/>
              </a:ext>
            </a:extLst>
          </p:cNvPr>
          <p:cNvCxnSpPr>
            <a:stCxn id="6" idx="5"/>
          </p:cNvCxnSpPr>
          <p:nvPr/>
        </p:nvCxnSpPr>
        <p:spPr>
          <a:xfrm rot="10800000">
            <a:off x="7324166" y="2409490"/>
            <a:ext cx="479075" cy="5451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DF0449E-7484-792A-B1F3-AA7605C56CE3}"/>
              </a:ext>
            </a:extLst>
          </p:cNvPr>
          <p:cNvCxnSpPr>
            <a:cxnSpLocks/>
          </p:cNvCxnSpPr>
          <p:nvPr/>
        </p:nvCxnSpPr>
        <p:spPr>
          <a:xfrm>
            <a:off x="9090212" y="2317675"/>
            <a:ext cx="0" cy="308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00E03D3-3149-21CB-6E81-6B6880EAABFD}"/>
              </a:ext>
            </a:extLst>
          </p:cNvPr>
          <p:cNvCxnSpPr/>
          <p:nvPr/>
        </p:nvCxnSpPr>
        <p:spPr>
          <a:xfrm>
            <a:off x="3227294" y="1909482"/>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73A034BA-F476-689D-9F95-42EE43999186}"/>
              </a:ext>
            </a:extLst>
          </p:cNvPr>
          <p:cNvCxnSpPr>
            <a:stCxn id="8" idx="2"/>
          </p:cNvCxnSpPr>
          <p:nvPr/>
        </p:nvCxnSpPr>
        <p:spPr>
          <a:xfrm rot="10800000" flipV="1">
            <a:off x="2940424" y="1917439"/>
            <a:ext cx="286870" cy="4920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6CA325B-0765-A538-1533-D51A3130C68F}"/>
              </a:ext>
            </a:extLst>
          </p:cNvPr>
          <p:cNvCxnSpPr>
            <a:endCxn id="10" idx="2"/>
          </p:cNvCxnSpPr>
          <p:nvPr/>
        </p:nvCxnSpPr>
        <p:spPr>
          <a:xfrm rot="16200000" flipH="1">
            <a:off x="2080031" y="3413409"/>
            <a:ext cx="1030503" cy="1389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FDE399B-9531-12A8-89E0-53D7A1D080C7}"/>
              </a:ext>
            </a:extLst>
          </p:cNvPr>
          <p:cNvCxnSpPr/>
          <p:nvPr/>
        </p:nvCxnSpPr>
        <p:spPr>
          <a:xfrm rot="5400000">
            <a:off x="2010335" y="4524936"/>
            <a:ext cx="1030941" cy="28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1A973D2-94FC-4898-E6A1-09BFB67C63DE}"/>
              </a:ext>
            </a:extLst>
          </p:cNvPr>
          <p:cNvSpPr/>
          <p:nvPr/>
        </p:nvSpPr>
        <p:spPr>
          <a:xfrm>
            <a:off x="5262282" y="2998346"/>
            <a:ext cx="1640542" cy="820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count increases</a:t>
            </a:r>
            <a:endParaRPr lang="en-IN" dirty="0"/>
          </a:p>
        </p:txBody>
      </p:sp>
      <p:cxnSp>
        <p:nvCxnSpPr>
          <p:cNvPr id="14" name="Straight Arrow Connector 13">
            <a:extLst>
              <a:ext uri="{FF2B5EF4-FFF2-40B4-BE49-F238E27FC236}">
                <a16:creationId xmlns:a16="http://schemas.microsoft.com/office/drawing/2014/main" id="{C4EE1E36-3B72-5937-13BC-5A57C874A90E}"/>
              </a:ext>
            </a:extLst>
          </p:cNvPr>
          <p:cNvCxnSpPr>
            <a:stCxn id="5" idx="2"/>
          </p:cNvCxnSpPr>
          <p:nvPr/>
        </p:nvCxnSpPr>
        <p:spPr>
          <a:xfrm>
            <a:off x="4845959" y="2954658"/>
            <a:ext cx="382704" cy="47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66FF09-BAE9-F050-F132-BFCDEDF92E17}"/>
              </a:ext>
            </a:extLst>
          </p:cNvPr>
          <p:cNvCxnSpPr>
            <a:stCxn id="11" idx="0"/>
          </p:cNvCxnSpPr>
          <p:nvPr/>
        </p:nvCxnSpPr>
        <p:spPr>
          <a:xfrm flipV="1">
            <a:off x="6082553" y="2398496"/>
            <a:ext cx="8966" cy="599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95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3DC7-8B8C-3C69-9E74-CD1A3A444417}"/>
              </a:ext>
            </a:extLst>
          </p:cNvPr>
          <p:cNvSpPr>
            <a:spLocks noGrp="1"/>
          </p:cNvSpPr>
          <p:nvPr>
            <p:ph type="title"/>
          </p:nvPr>
        </p:nvSpPr>
        <p:spPr/>
        <p:txBody>
          <a:bodyPr/>
          <a:lstStyle/>
          <a:p>
            <a:endParaRPr lang="en-IN" dirty="0"/>
          </a:p>
        </p:txBody>
      </p:sp>
      <p:sp>
        <p:nvSpPr>
          <p:cNvPr id="6" name="Parallelogram 5">
            <a:extLst>
              <a:ext uri="{FF2B5EF4-FFF2-40B4-BE49-F238E27FC236}">
                <a16:creationId xmlns:a16="http://schemas.microsoft.com/office/drawing/2014/main" id="{51AC5F22-2F73-2561-68A1-9E4AEBB87284}"/>
              </a:ext>
            </a:extLst>
          </p:cNvPr>
          <p:cNvSpPr/>
          <p:nvPr/>
        </p:nvSpPr>
        <p:spPr>
          <a:xfrm>
            <a:off x="9912096" y="5486400"/>
            <a:ext cx="1441704" cy="28687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a:t>
            </a:r>
            <a:endParaRPr lang="en-IN" dirty="0"/>
          </a:p>
        </p:txBody>
      </p:sp>
      <p:sp>
        <p:nvSpPr>
          <p:cNvPr id="7" name="Rectangle 6">
            <a:extLst>
              <a:ext uri="{FF2B5EF4-FFF2-40B4-BE49-F238E27FC236}">
                <a16:creationId xmlns:a16="http://schemas.microsoft.com/office/drawing/2014/main" id="{416E7B16-95F0-81BA-4651-72EF25ACDAEB}"/>
              </a:ext>
            </a:extLst>
          </p:cNvPr>
          <p:cNvSpPr/>
          <p:nvPr/>
        </p:nvSpPr>
        <p:spPr>
          <a:xfrm>
            <a:off x="1766047" y="2312894"/>
            <a:ext cx="878541" cy="170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4F66CE1-8A2C-8E2C-F8DA-6687CB877EDB}"/>
              </a:ext>
            </a:extLst>
          </p:cNvPr>
          <p:cNvSpPr/>
          <p:nvPr/>
        </p:nvSpPr>
        <p:spPr>
          <a:xfrm>
            <a:off x="7906871" y="1909482"/>
            <a:ext cx="1407458"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Relay</a:t>
            </a:r>
            <a:endParaRPr lang="en-IN" dirty="0"/>
          </a:p>
        </p:txBody>
      </p:sp>
      <p:sp>
        <p:nvSpPr>
          <p:cNvPr id="11" name="Rectangle 10">
            <a:extLst>
              <a:ext uri="{FF2B5EF4-FFF2-40B4-BE49-F238E27FC236}">
                <a16:creationId xmlns:a16="http://schemas.microsoft.com/office/drawing/2014/main" id="{44B71B97-B5FC-B7D6-97A6-1CA68BC9D580}"/>
              </a:ext>
            </a:extLst>
          </p:cNvPr>
          <p:cNvSpPr/>
          <p:nvPr/>
        </p:nvSpPr>
        <p:spPr>
          <a:xfrm>
            <a:off x="8292353" y="4148541"/>
            <a:ext cx="1407458"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Fan/lights</a:t>
            </a:r>
            <a:endParaRPr lang="en-IN" dirty="0"/>
          </a:p>
        </p:txBody>
      </p:sp>
      <p:sp>
        <p:nvSpPr>
          <p:cNvPr id="12" name="Rectangle 11">
            <a:extLst>
              <a:ext uri="{FF2B5EF4-FFF2-40B4-BE49-F238E27FC236}">
                <a16:creationId xmlns:a16="http://schemas.microsoft.com/office/drawing/2014/main" id="{26B57D22-3F25-9F1E-B698-766F1F326D07}"/>
              </a:ext>
            </a:extLst>
          </p:cNvPr>
          <p:cNvSpPr/>
          <p:nvPr/>
        </p:nvSpPr>
        <p:spPr>
          <a:xfrm>
            <a:off x="2187388" y="5844988"/>
            <a:ext cx="4612341" cy="573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Pressure Plates</a:t>
            </a:r>
            <a:endParaRPr lang="en-IN" dirty="0"/>
          </a:p>
        </p:txBody>
      </p:sp>
      <p:sp>
        <p:nvSpPr>
          <p:cNvPr id="13" name="Rectangle 12">
            <a:extLst>
              <a:ext uri="{FF2B5EF4-FFF2-40B4-BE49-F238E27FC236}">
                <a16:creationId xmlns:a16="http://schemas.microsoft.com/office/drawing/2014/main" id="{C3DFA6B9-06CF-F50F-AD29-3C417FA86C0C}"/>
              </a:ext>
            </a:extLst>
          </p:cNvPr>
          <p:cNvSpPr/>
          <p:nvPr/>
        </p:nvSpPr>
        <p:spPr>
          <a:xfrm>
            <a:off x="1501588" y="2227729"/>
            <a:ext cx="1407458"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voltage</a:t>
            </a:r>
            <a:endParaRPr lang="en-IN" dirty="0"/>
          </a:p>
        </p:txBody>
      </p:sp>
      <p:sp>
        <p:nvSpPr>
          <p:cNvPr id="14" name="Rectangle 13">
            <a:extLst>
              <a:ext uri="{FF2B5EF4-FFF2-40B4-BE49-F238E27FC236}">
                <a16:creationId xmlns:a16="http://schemas.microsoft.com/office/drawing/2014/main" id="{AD400ECF-9C35-8C28-AC55-338BBCB59110}"/>
              </a:ext>
            </a:extLst>
          </p:cNvPr>
          <p:cNvSpPr/>
          <p:nvPr/>
        </p:nvSpPr>
        <p:spPr>
          <a:xfrm>
            <a:off x="3266808" y="2199341"/>
            <a:ext cx="1499347" cy="468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Bluetooth module</a:t>
            </a:r>
            <a:endParaRPr lang="en-IN" dirty="0"/>
          </a:p>
        </p:txBody>
      </p:sp>
      <p:cxnSp>
        <p:nvCxnSpPr>
          <p:cNvPr id="16" name="Straight Arrow Connector 15">
            <a:extLst>
              <a:ext uri="{FF2B5EF4-FFF2-40B4-BE49-F238E27FC236}">
                <a16:creationId xmlns:a16="http://schemas.microsoft.com/office/drawing/2014/main" id="{F059B156-E089-8FD2-0B64-120B4611E178}"/>
              </a:ext>
            </a:extLst>
          </p:cNvPr>
          <p:cNvCxnSpPr/>
          <p:nvPr/>
        </p:nvCxnSpPr>
        <p:spPr>
          <a:xfrm>
            <a:off x="2909046" y="1443318"/>
            <a:ext cx="407895" cy="466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DA2A71-DD91-8D6A-1A74-CF08FA9BD256}"/>
              </a:ext>
            </a:extLst>
          </p:cNvPr>
          <p:cNvCxnSpPr/>
          <p:nvPr/>
        </p:nvCxnSpPr>
        <p:spPr>
          <a:xfrm flipH="1">
            <a:off x="7664824" y="2088776"/>
            <a:ext cx="242047"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AAA8FB8-BA8B-DB10-8AC6-D29B5A226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37" y="118269"/>
            <a:ext cx="10310563" cy="6621462"/>
          </a:xfrm>
          <a:prstGeom prst="rect">
            <a:avLst/>
          </a:prstGeom>
        </p:spPr>
      </p:pic>
      <p:sp>
        <p:nvSpPr>
          <p:cNvPr id="22" name="Content Placeholder 21">
            <a:extLst>
              <a:ext uri="{FF2B5EF4-FFF2-40B4-BE49-F238E27FC236}">
                <a16:creationId xmlns:a16="http://schemas.microsoft.com/office/drawing/2014/main" id="{50A67859-9634-E871-9B0E-1E3A2A7EFA1F}"/>
              </a:ext>
            </a:extLst>
          </p:cNvPr>
          <p:cNvSpPr>
            <a:spLocks noGrp="1"/>
          </p:cNvSpPr>
          <p:nvPr>
            <p:ph idx="1"/>
          </p:nvPr>
        </p:nvSpPr>
        <p:spPr/>
        <p:txBody>
          <a:bodyPr/>
          <a:lstStyle/>
          <a:p>
            <a:endParaRPr lang="en-IN" dirty="0"/>
          </a:p>
        </p:txBody>
      </p:sp>
      <p:sp>
        <p:nvSpPr>
          <p:cNvPr id="23" name="Rectangle 22">
            <a:extLst>
              <a:ext uri="{FF2B5EF4-FFF2-40B4-BE49-F238E27FC236}">
                <a16:creationId xmlns:a16="http://schemas.microsoft.com/office/drawing/2014/main" id="{5B07F365-939E-3B56-438D-86A88A5ED590}"/>
              </a:ext>
            </a:extLst>
          </p:cNvPr>
          <p:cNvSpPr/>
          <p:nvPr/>
        </p:nvSpPr>
        <p:spPr>
          <a:xfrm>
            <a:off x="10237694" y="5307106"/>
            <a:ext cx="986118"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Power</a:t>
            </a:r>
            <a:endParaRPr lang="en-IN" dirty="0"/>
          </a:p>
        </p:txBody>
      </p:sp>
      <p:sp>
        <p:nvSpPr>
          <p:cNvPr id="24" name="Rectangle 23">
            <a:extLst>
              <a:ext uri="{FF2B5EF4-FFF2-40B4-BE49-F238E27FC236}">
                <a16:creationId xmlns:a16="http://schemas.microsoft.com/office/drawing/2014/main" id="{87DEF2B3-9CA7-3CC5-01A6-050E4E99B66F}"/>
              </a:ext>
            </a:extLst>
          </p:cNvPr>
          <p:cNvSpPr/>
          <p:nvPr/>
        </p:nvSpPr>
        <p:spPr>
          <a:xfrm>
            <a:off x="8722659" y="2796988"/>
            <a:ext cx="1317812" cy="533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Lights/fans</a:t>
            </a:r>
            <a:endParaRPr lang="en-IN" dirty="0"/>
          </a:p>
        </p:txBody>
      </p:sp>
      <p:sp>
        <p:nvSpPr>
          <p:cNvPr id="25" name="Rectangle 24">
            <a:extLst>
              <a:ext uri="{FF2B5EF4-FFF2-40B4-BE49-F238E27FC236}">
                <a16:creationId xmlns:a16="http://schemas.microsoft.com/office/drawing/2014/main" id="{9D0075A8-7217-284E-DC9D-11763E75D836}"/>
              </a:ext>
            </a:extLst>
          </p:cNvPr>
          <p:cNvSpPr/>
          <p:nvPr/>
        </p:nvSpPr>
        <p:spPr>
          <a:xfrm>
            <a:off x="2057400" y="5774017"/>
            <a:ext cx="4751293"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Pressure Sensors</a:t>
            </a:r>
            <a:endParaRPr lang="en-IN" dirty="0"/>
          </a:p>
        </p:txBody>
      </p:sp>
      <p:sp>
        <p:nvSpPr>
          <p:cNvPr id="26" name="Rectangle 25">
            <a:extLst>
              <a:ext uri="{FF2B5EF4-FFF2-40B4-BE49-F238E27FC236}">
                <a16:creationId xmlns:a16="http://schemas.microsoft.com/office/drawing/2014/main" id="{36BF24FB-C501-4EF4-D5DD-E8EDDCC9136D}"/>
              </a:ext>
            </a:extLst>
          </p:cNvPr>
          <p:cNvSpPr/>
          <p:nvPr/>
        </p:nvSpPr>
        <p:spPr>
          <a:xfrm>
            <a:off x="1353671" y="2199341"/>
            <a:ext cx="1407458"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a:t>
            </a:r>
            <a:endParaRPr lang="en-IN" dirty="0"/>
          </a:p>
        </p:txBody>
      </p:sp>
      <p:sp>
        <p:nvSpPr>
          <p:cNvPr id="27" name="Rectangle 26">
            <a:extLst>
              <a:ext uri="{FF2B5EF4-FFF2-40B4-BE49-F238E27FC236}">
                <a16:creationId xmlns:a16="http://schemas.microsoft.com/office/drawing/2014/main" id="{FE2795D5-0F5D-A186-737F-621915F68A1D}"/>
              </a:ext>
            </a:extLst>
          </p:cNvPr>
          <p:cNvSpPr/>
          <p:nvPr/>
        </p:nvSpPr>
        <p:spPr>
          <a:xfrm>
            <a:off x="1766047" y="1060076"/>
            <a:ext cx="1407458" cy="523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Bluetooth Module</a:t>
            </a:r>
            <a:endParaRPr lang="en-IN" dirty="0"/>
          </a:p>
        </p:txBody>
      </p:sp>
      <p:sp>
        <p:nvSpPr>
          <p:cNvPr id="28" name="Rectangle 27">
            <a:extLst>
              <a:ext uri="{FF2B5EF4-FFF2-40B4-BE49-F238E27FC236}">
                <a16:creationId xmlns:a16="http://schemas.microsoft.com/office/drawing/2014/main" id="{AD548347-279B-E0D3-1B54-2212B127DE91}"/>
              </a:ext>
            </a:extLst>
          </p:cNvPr>
          <p:cNvSpPr/>
          <p:nvPr/>
        </p:nvSpPr>
        <p:spPr>
          <a:xfrm>
            <a:off x="7588624" y="2026023"/>
            <a:ext cx="1407458"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Relay</a:t>
            </a:r>
            <a:endParaRPr lang="en-IN" dirty="0"/>
          </a:p>
        </p:txBody>
      </p:sp>
      <p:sp>
        <p:nvSpPr>
          <p:cNvPr id="29" name="Rectangle 28">
            <a:extLst>
              <a:ext uri="{FF2B5EF4-FFF2-40B4-BE49-F238E27FC236}">
                <a16:creationId xmlns:a16="http://schemas.microsoft.com/office/drawing/2014/main" id="{3DB29C6E-6400-A0B3-8319-CB20216B9482}"/>
              </a:ext>
            </a:extLst>
          </p:cNvPr>
          <p:cNvSpPr/>
          <p:nvPr/>
        </p:nvSpPr>
        <p:spPr>
          <a:xfrm>
            <a:off x="7588624" y="4600253"/>
            <a:ext cx="1407458" cy="51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Setting button</a:t>
            </a:r>
            <a:endParaRPr lang="en-IN" dirty="0"/>
          </a:p>
        </p:txBody>
      </p:sp>
      <p:cxnSp>
        <p:nvCxnSpPr>
          <p:cNvPr id="31" name="Straight Arrow Connector 30">
            <a:extLst>
              <a:ext uri="{FF2B5EF4-FFF2-40B4-BE49-F238E27FC236}">
                <a16:creationId xmlns:a16="http://schemas.microsoft.com/office/drawing/2014/main" id="{E2D26A2D-E0DE-3100-1CD1-4B0335AE147A}"/>
              </a:ext>
            </a:extLst>
          </p:cNvPr>
          <p:cNvCxnSpPr>
            <a:cxnSpLocks/>
          </p:cNvCxnSpPr>
          <p:nvPr/>
        </p:nvCxnSpPr>
        <p:spPr>
          <a:xfrm flipH="1" flipV="1">
            <a:off x="5853953" y="4222376"/>
            <a:ext cx="1734671" cy="63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155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8BB9-4914-68DF-6681-B6C9CBD871A1}"/>
              </a:ext>
            </a:extLst>
          </p:cNvPr>
          <p:cNvSpPr>
            <a:spLocks noGrp="1"/>
          </p:cNvSpPr>
          <p:nvPr>
            <p:ph type="title"/>
          </p:nvPr>
        </p:nvSpPr>
        <p:spPr/>
        <p:txBody>
          <a:bodyPr/>
          <a:lstStyle/>
          <a:p>
            <a:r>
              <a:rPr lang="en-US" dirty="0"/>
              <a:t>Features to add to code:</a:t>
            </a:r>
            <a:endParaRPr lang="en-IN" dirty="0"/>
          </a:p>
        </p:txBody>
      </p:sp>
      <p:sp>
        <p:nvSpPr>
          <p:cNvPr id="3" name="Content Placeholder 2">
            <a:extLst>
              <a:ext uri="{FF2B5EF4-FFF2-40B4-BE49-F238E27FC236}">
                <a16:creationId xmlns:a16="http://schemas.microsoft.com/office/drawing/2014/main" id="{A625044C-81BD-DFB9-4294-90ACF8555A28}"/>
              </a:ext>
            </a:extLst>
          </p:cNvPr>
          <p:cNvSpPr>
            <a:spLocks noGrp="1"/>
          </p:cNvSpPr>
          <p:nvPr>
            <p:ph idx="1"/>
          </p:nvPr>
        </p:nvSpPr>
        <p:spPr/>
        <p:txBody>
          <a:bodyPr/>
          <a:lstStyle/>
          <a:p>
            <a:r>
              <a:rPr lang="en-US" dirty="0"/>
              <a:t>In case the count ever drops below zero in case of a counting error (say, someone was standing on a plate and another person walked by) the code should set it back to zero.</a:t>
            </a:r>
          </a:p>
          <a:p>
            <a:r>
              <a:rPr lang="en-IN" dirty="0"/>
              <a:t>The ability to override the switches via Bluetooth, and anytime the Bluetooth module is used the count gets set to 1 if the count is zer0.</a:t>
            </a:r>
          </a:p>
          <a:p>
            <a:r>
              <a:rPr lang="en-IN" dirty="0"/>
              <a:t>The ability to force a switch to stay ON via phone.</a:t>
            </a:r>
          </a:p>
          <a:p>
            <a:pPr marL="0" indent="0">
              <a:buNone/>
            </a:pPr>
            <a:endParaRPr lang="en-IN" dirty="0"/>
          </a:p>
        </p:txBody>
      </p:sp>
    </p:spTree>
    <p:extLst>
      <p:ext uri="{BB962C8B-B14F-4D97-AF65-F5344CB8AC3E}">
        <p14:creationId xmlns:p14="http://schemas.microsoft.com/office/powerpoint/2010/main" val="509998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5151-7B55-A357-A914-AC10F6D82505}"/>
              </a:ext>
            </a:extLst>
          </p:cNvPr>
          <p:cNvSpPr>
            <a:spLocks noGrp="1"/>
          </p:cNvSpPr>
          <p:nvPr>
            <p:ph type="title"/>
          </p:nvPr>
        </p:nvSpPr>
        <p:spPr/>
        <p:txBody>
          <a:bodyPr>
            <a:normAutofit fontScale="90000"/>
          </a:bodyPr>
          <a:lstStyle/>
          <a:p>
            <a:r>
              <a:rPr lang="en-US" dirty="0"/>
              <a:t>Overview:</a:t>
            </a:r>
            <a:br>
              <a:rPr lang="en-US" dirty="0"/>
            </a:br>
            <a:endParaRPr lang="en-IN" dirty="0"/>
          </a:p>
        </p:txBody>
      </p:sp>
      <p:sp>
        <p:nvSpPr>
          <p:cNvPr id="3" name="Content Placeholder 2">
            <a:extLst>
              <a:ext uri="{FF2B5EF4-FFF2-40B4-BE49-F238E27FC236}">
                <a16:creationId xmlns:a16="http://schemas.microsoft.com/office/drawing/2014/main" id="{6F66D8C6-6A2E-BB84-093B-DE87714AAB4E}"/>
              </a:ext>
            </a:extLst>
          </p:cNvPr>
          <p:cNvSpPr>
            <a:spLocks noGrp="1"/>
          </p:cNvSpPr>
          <p:nvPr>
            <p:ph idx="1"/>
          </p:nvPr>
        </p:nvSpPr>
        <p:spPr>
          <a:xfrm>
            <a:off x="1120000" y="1165412"/>
            <a:ext cx="10233800" cy="5065339"/>
          </a:xfrm>
        </p:spPr>
        <p:txBody>
          <a:bodyPr/>
          <a:lstStyle/>
          <a:p>
            <a:r>
              <a:rPr lang="en-US" dirty="0"/>
              <a:t>The system can count the number of people in the room, to know whether to switch off lights and fans or not.</a:t>
            </a:r>
          </a:p>
          <a:p>
            <a:r>
              <a:rPr lang="en-US" dirty="0"/>
              <a:t>It has a timer, to ensure the appliances are on in case the time of leave is short.</a:t>
            </a:r>
          </a:p>
          <a:p>
            <a:r>
              <a:rPr lang="en-US" dirty="0"/>
              <a:t>The button which sets the number of people in the room back to 1 is inside the room, to ensure the system can get corrected in case of a counting error.</a:t>
            </a:r>
          </a:p>
          <a:p>
            <a:r>
              <a:rPr lang="en-US" dirty="0"/>
              <a:t>And an added benefit, the ability to switch on and off appliances with Bluetooth and a phone, and adding master control via the phone too.</a:t>
            </a:r>
            <a:endParaRPr lang="en-IN" dirty="0"/>
          </a:p>
        </p:txBody>
      </p:sp>
    </p:spTree>
    <p:extLst>
      <p:ext uri="{BB962C8B-B14F-4D97-AF65-F5344CB8AC3E}">
        <p14:creationId xmlns:p14="http://schemas.microsoft.com/office/powerpoint/2010/main" val="1103472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879</TotalTime>
  <Words>708</Words>
  <Application>Microsoft Office PowerPoint</Application>
  <PresentationFormat>Widescreen</PresentationFormat>
  <Paragraphs>58</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Corbel</vt:lpstr>
      <vt:lpstr>Depth</vt:lpstr>
      <vt:lpstr>Smart Lights and Fans</vt:lpstr>
      <vt:lpstr>Why may we need such a system? </vt:lpstr>
      <vt:lpstr>Now how will we know if a person is in the room?</vt:lpstr>
      <vt:lpstr>What do we do with the number of people in the room?</vt:lpstr>
      <vt:lpstr>So what are the components we need?</vt:lpstr>
      <vt:lpstr>Flow of logic:</vt:lpstr>
      <vt:lpstr>PowerPoint Presentation</vt:lpstr>
      <vt:lpstr>Features to add to code:</vt:lpstr>
      <vt:lpstr>Overview: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Lights and Fans</dc:title>
  <dc:creator>Shaswat Mistry</dc:creator>
  <cp:lastModifiedBy>Shaswat Mistry</cp:lastModifiedBy>
  <cp:revision>3</cp:revision>
  <dcterms:created xsi:type="dcterms:W3CDTF">2022-06-16T19:18:21Z</dcterms:created>
  <dcterms:modified xsi:type="dcterms:W3CDTF">2022-06-17T17:22:42Z</dcterms:modified>
</cp:coreProperties>
</file>